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52" d="100"/>
          <a:sy n="152" d="100"/>
        </p:scale>
        <p:origin x="604" y="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7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c9b84b0a-87d9-466f-bf0f-bde3a7103fe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320040"/>
            <a:ext cx="4160520" cy="6217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892040" y="1143000"/>
            <a:ext cx="6766560" cy="201168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defRPr sz="4800" b="1">
                <a:solidFill>
                  <a:srgbClr val="F5F4F8"/>
                </a:solidFill>
                <a:latin typeface="Aptos Display"/>
              </a:defRPr>
            </a:pPr>
            <a:r>
              <a:rPr sz="4800" b="1">
                <a:latin typeface="Aptos Display"/>
              </a:rPr>
              <a:t>DIVERSITÉ en scène</a:t>
            </a:r>
          </a:p>
          <a:p>
            <a:pPr>
              <a:defRPr sz="1700" b="1">
                <a:solidFill>
                  <a:srgbClr val="EB9D13"/>
                </a:solidFill>
                <a:latin typeface="Aptos Display"/>
              </a:defRPr>
            </a:pPr>
            <a:r>
              <a:rPr sz="1700" b="1">
                <a:latin typeface="Aptos Display"/>
              </a:rPr>
              <a:t>DIVERSITÉ on Stage</a:t>
            </a:r>
          </a:p>
          <a:p>
            <a:pPr>
              <a:defRPr sz="1450">
                <a:solidFill>
                  <a:srgbClr val="F5F4F8"/>
                </a:solidFill>
                <a:latin typeface="Aptos"/>
              </a:defRPr>
            </a:pPr>
            <a:r>
              <a:rPr sz="1450">
                <a:latin typeface="Aptos"/>
              </a:rPr>
              <a:t>RAPPORT VISUEL 2026 • VISUAL REPORT 2026</a:t>
            </a:r>
          </a:p>
          <a:p>
            <a:pPr>
              <a:defRPr sz="1450">
                <a:solidFill>
                  <a:srgbClr val="EB9D13"/>
                </a:solidFill>
                <a:latin typeface="Aptos"/>
              </a:defRPr>
            </a:pPr>
            <a:r>
              <a:rPr sz="1450">
                <a:latin typeface="Aptos"/>
              </a:rPr>
              <a:t>Une scène. Plusieurs cultures. Un seul public.</a:t>
            </a:r>
          </a:p>
          <a:p>
            <a:pPr>
              <a:defRPr sz="1200" i="1">
                <a:solidFill>
                  <a:srgbClr val="F5F4F8"/>
                </a:solidFill>
                <a:latin typeface="Aptos"/>
              </a:defRPr>
            </a:pPr>
            <a:r>
              <a:rPr sz="1200" i="1">
                <a:latin typeface="Aptos"/>
              </a:rPr>
              <a:t>One stage. Many cultures. One audience.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19472" y="3749039"/>
            <a:ext cx="6217920" cy="146304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defRPr sz="1500" b="1">
                <a:solidFill>
                  <a:srgbClr val="F5F4F8"/>
                </a:solidFill>
                <a:latin typeface="Aptos"/>
              </a:defRPr>
            </a:pPr>
            <a:r>
              <a:rPr sz="1500" b="1">
                <a:latin typeface="Aptos"/>
              </a:rPr>
              <a:t>29 août 2026 • August 29, 2026</a:t>
            </a:r>
          </a:p>
          <a:p>
            <a:pPr>
              <a:defRPr sz="1250">
                <a:solidFill>
                  <a:srgbClr val="F5F4F8"/>
                </a:solidFill>
                <a:latin typeface="Aptos"/>
              </a:defRPr>
            </a:pPr>
            <a:r>
              <a:rPr sz="1250">
                <a:latin typeface="Aptos"/>
              </a:rPr>
              <a:t>Small World Music Centre • Toronto</a:t>
            </a:r>
          </a:p>
          <a:p>
            <a:pPr>
              <a:defRPr sz="1250">
                <a:solidFill>
                  <a:srgbClr val="F5F4F8"/>
                </a:solidFill>
                <a:latin typeface="Aptos"/>
              </a:defRPr>
            </a:pPr>
            <a:r>
              <a:rPr sz="1250">
                <a:latin typeface="Aptos"/>
              </a:rPr>
              <a:t>Présenté par Afrique Nouvelle Musique</a:t>
            </a:r>
          </a:p>
          <a:p>
            <a:pPr>
              <a:defRPr sz="1050" i="1">
                <a:solidFill>
                  <a:srgbClr val="F5F4F8"/>
                </a:solidFill>
                <a:latin typeface="Aptos"/>
              </a:defRPr>
            </a:pPr>
            <a:r>
              <a:rPr sz="1050" i="1">
                <a:latin typeface="Aptos"/>
              </a:rPr>
              <a:t>Presented by Afrique Nouvelle Musique</a:t>
            </a:r>
          </a:p>
        </p:txBody>
      </p:sp>
      <p:pic>
        <p:nvPicPr>
          <p:cNvPr id="6" name="Picture 5" descr="1cf853e9-57cc-43bf-a6ad-5c86129fc11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5520" y="5074920"/>
            <a:ext cx="1234440" cy="129373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7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defRPr sz="2350" b="1">
                <a:solidFill>
                  <a:srgbClr val="EB9D13"/>
                </a:solidFill>
                <a:latin typeface="Aptos Display"/>
              </a:defRPr>
            </a:pPr>
            <a:r>
              <a:rPr sz="2350" b="1">
                <a:latin typeface="Aptos Display"/>
              </a:rPr>
              <a:t>Un rendez-vous musical interculturel</a:t>
            </a:r>
          </a:p>
          <a:p>
            <a:pPr>
              <a:defRPr sz="1350" b="1">
                <a:solidFill>
                  <a:srgbClr val="F5F4F8"/>
                </a:solidFill>
                <a:latin typeface="Aptos"/>
              </a:defRPr>
            </a:pPr>
            <a:r>
              <a:rPr sz="1350" b="1">
                <a:latin typeface="Aptos"/>
              </a:rPr>
              <a:t>An intercultural music gathering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08760"/>
            <a:ext cx="5669280" cy="338328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defRPr sz="1350">
                <a:solidFill>
                  <a:srgbClr val="F5F4F8"/>
                </a:solidFill>
                <a:latin typeface="Aptos"/>
              </a:defRPr>
            </a:pPr>
            <a:r>
              <a:rPr sz="1350">
                <a:latin typeface="Aptos"/>
              </a:rPr>
              <a:t>Le 29 août 2026, Afrique Nouvelle Musique a présenté « Diversité en scène », un concert consacré à la rencontre de traditions musicales et de parcours artistiques différents.</a:t>
            </a:r>
          </a:p>
          <a:p>
            <a:pPr>
              <a:defRPr sz="1050" i="1">
                <a:solidFill>
                  <a:srgbClr val="F5F4F8"/>
                </a:solidFill>
                <a:latin typeface="Aptos"/>
              </a:defRPr>
            </a:pPr>
            <a:r>
              <a:rPr sz="1050" i="1">
                <a:latin typeface="Aptos"/>
              </a:rPr>
              <a:t>On August 29, 2026, Afrique Nouvelle Musique presented “Diversité en scène”, a concert bringing together different musical traditions and artistic journeys.</a:t>
            </a:r>
          </a:p>
          <a:p>
            <a:pPr>
              <a:defRPr sz="1350">
                <a:solidFill>
                  <a:srgbClr val="F5F4F8"/>
                </a:solidFill>
                <a:latin typeface="Aptos"/>
              </a:defRPr>
            </a:pPr>
            <a:r>
              <a:rPr sz="1350">
                <a:latin typeface="Aptos"/>
              </a:rPr>
              <a:t>La soirée a réuni des sonorités amazighes, africaines et nord-américaines dans une même expérience scénique, où les artistes ont partagé la scène avec le public dans un esprit de découverte et de dialogue.</a:t>
            </a:r>
          </a:p>
          <a:p>
            <a:pPr>
              <a:defRPr sz="1050" i="1">
                <a:solidFill>
                  <a:srgbClr val="F5F4F8"/>
                </a:solidFill>
                <a:latin typeface="Aptos"/>
              </a:defRPr>
            </a:pPr>
            <a:r>
              <a:rPr sz="1050" i="1">
                <a:latin typeface="Aptos"/>
              </a:rPr>
              <a:t>The evening brought together Amazigh, African and North American sounds in a shared stage experience, where artists and audience connected through discovery and dialogue.</a:t>
            </a:r>
          </a:p>
        </p:txBody>
      </p:sp>
      <p:pic>
        <p:nvPicPr>
          <p:cNvPr id="5" name="Picture 4" descr="_cro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0840" y="1417320"/>
            <a:ext cx="4709160" cy="42519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20840" y="5212080"/>
            <a:ext cx="4709160" cy="457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wrap="square">
            <a:noAutofit/>
          </a:bodyPr>
          <a:lstStyle/>
          <a:p>
            <a:pPr algn="ctr">
              <a:defRPr sz="1000">
                <a:solidFill>
                  <a:srgbClr val="F5F4F8"/>
                </a:solidFill>
                <a:latin typeface="Aptos"/>
              </a:defRPr>
            </a:pPr>
            <a:r>
              <a:rPr sz="1000">
                <a:latin typeface="Aptos"/>
              </a:rPr>
              <a:t>Une scène réunissant plusieurs univers musicaux</a:t>
            </a:r>
          </a:p>
          <a:p>
            <a:pPr algn="ctr">
              <a:defRPr sz="850" i="1">
                <a:solidFill>
                  <a:srgbClr val="F5F4F8"/>
                </a:solidFill>
                <a:latin typeface="Aptos"/>
              </a:defRPr>
            </a:pPr>
            <a:r>
              <a:rPr sz="850" i="1">
                <a:latin typeface="Aptos"/>
              </a:rPr>
              <a:t>A stage bringing together diverse musical worlds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5B2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21792" y="6547104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B9B7C2"/>
                </a:solidFill>
                <a:latin typeface="Aptos"/>
              </a:defRPr>
            </a:pPr>
            <a:r>
              <a:t>Afrique Nouvelle Musique • Diversité en scène 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7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defRPr sz="2350" b="1">
                <a:solidFill>
                  <a:srgbClr val="EB9D13"/>
                </a:solidFill>
                <a:latin typeface="Aptos Display"/>
              </a:defRPr>
            </a:pPr>
            <a:r>
              <a:rPr sz="2350" b="1">
                <a:latin typeface="Aptos Display"/>
              </a:rPr>
              <a:t>Quatre univers artistiques</a:t>
            </a:r>
          </a:p>
          <a:p>
            <a:pPr>
              <a:defRPr sz="1350" b="1">
                <a:solidFill>
                  <a:srgbClr val="F5F4F8"/>
                </a:solidFill>
                <a:latin typeface="Aptos"/>
              </a:defRPr>
            </a:pPr>
            <a:r>
              <a:rPr sz="1350" b="1">
                <a:latin typeface="Aptos"/>
              </a:rPr>
              <a:t>Four artistic worlds</a:t>
            </a:r>
          </a:p>
        </p:txBody>
      </p:sp>
      <p:sp>
        <p:nvSpPr>
          <p:cNvPr id="4" name="Oval 3"/>
          <p:cNvSpPr/>
          <p:nvPr/>
        </p:nvSpPr>
        <p:spPr>
          <a:xfrm>
            <a:off x="777240" y="1417320"/>
            <a:ext cx="502920" cy="502920"/>
          </a:xfrm>
          <a:prstGeom prst="ellipse">
            <a:avLst/>
          </a:prstGeom>
          <a:solidFill>
            <a:srgbClr val="EB9D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417320" y="1399032"/>
            <a:ext cx="6035040" cy="77724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defRPr sz="1800" b="1">
                <a:solidFill>
                  <a:srgbClr val="F5F4F8"/>
                </a:solidFill>
                <a:latin typeface="Aptos"/>
              </a:defRPr>
            </a:pPr>
            <a:r>
              <a:rPr sz="1800" b="1">
                <a:latin typeface="Aptos"/>
              </a:rPr>
              <a:t>Moulay M’Hamed Dammou</a:t>
            </a:r>
          </a:p>
          <a:p>
            <a:pPr>
              <a:defRPr sz="1000">
                <a:solidFill>
                  <a:srgbClr val="F5F4F8"/>
                </a:solidFill>
                <a:latin typeface="Aptos"/>
              </a:defRPr>
            </a:pPr>
            <a:r>
              <a:rPr sz="1000">
                <a:latin typeface="Aptos"/>
              </a:rPr>
              <a:t>Chant amazigh • établi à Montréal</a:t>
            </a:r>
          </a:p>
          <a:p>
            <a:pPr>
              <a:defRPr sz="850" i="1">
                <a:solidFill>
                  <a:srgbClr val="F5F4F8"/>
                </a:solidFill>
                <a:latin typeface="Aptos"/>
              </a:defRPr>
            </a:pPr>
            <a:r>
              <a:rPr sz="850" i="1">
                <a:latin typeface="Aptos"/>
              </a:rPr>
              <a:t>Amazigh singer • based in Montréal</a:t>
            </a:r>
          </a:p>
        </p:txBody>
      </p:sp>
      <p:sp>
        <p:nvSpPr>
          <p:cNvPr id="6" name="Oval 5"/>
          <p:cNvSpPr/>
          <p:nvPr/>
        </p:nvSpPr>
        <p:spPr>
          <a:xfrm>
            <a:off x="777240" y="2560320"/>
            <a:ext cx="502920" cy="502920"/>
          </a:xfrm>
          <a:prstGeom prst="ellipse">
            <a:avLst/>
          </a:prstGeom>
          <a:solidFill>
            <a:srgbClr val="18B5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417320" y="2542032"/>
            <a:ext cx="6035040" cy="77724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defRPr sz="1800" b="1">
                <a:solidFill>
                  <a:srgbClr val="F5F4F8"/>
                </a:solidFill>
                <a:latin typeface="Aptos"/>
              </a:defRPr>
            </a:pPr>
            <a:r>
              <a:rPr sz="1800" b="1">
                <a:latin typeface="Aptos"/>
              </a:rPr>
              <a:t>Billy Boulet</a:t>
            </a:r>
          </a:p>
          <a:p>
            <a:pPr>
              <a:defRPr sz="1000">
                <a:solidFill>
                  <a:srgbClr val="F5F4F8"/>
                </a:solidFill>
                <a:latin typeface="Aptos"/>
              </a:defRPr>
            </a:pPr>
            <a:r>
              <a:rPr sz="1000">
                <a:latin typeface="Aptos"/>
              </a:rPr>
              <a:t>Saxophones • flûtes • cornemuses • voix</a:t>
            </a:r>
          </a:p>
          <a:p>
            <a:pPr>
              <a:defRPr sz="850" i="1">
                <a:solidFill>
                  <a:srgbClr val="F5F4F8"/>
                </a:solidFill>
                <a:latin typeface="Aptos"/>
              </a:defRPr>
            </a:pPr>
            <a:r>
              <a:rPr sz="850" i="1">
                <a:latin typeface="Aptos"/>
              </a:rPr>
              <a:t>Saxophones • flutes • bagpipes • voice</a:t>
            </a:r>
          </a:p>
        </p:txBody>
      </p:sp>
      <p:sp>
        <p:nvSpPr>
          <p:cNvPr id="8" name="Oval 7"/>
          <p:cNvSpPr/>
          <p:nvPr/>
        </p:nvSpPr>
        <p:spPr>
          <a:xfrm>
            <a:off x="777240" y="3703320"/>
            <a:ext cx="502920" cy="502920"/>
          </a:xfrm>
          <a:prstGeom prst="ellipse">
            <a:avLst/>
          </a:prstGeom>
          <a:solidFill>
            <a:srgbClr val="5B2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417320" y="3685032"/>
            <a:ext cx="6035040" cy="77724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defRPr sz="1800" b="1">
                <a:solidFill>
                  <a:srgbClr val="F5F4F8"/>
                </a:solidFill>
                <a:latin typeface="Aptos"/>
              </a:defRPr>
            </a:pPr>
            <a:r>
              <a:rPr sz="1800" b="1">
                <a:latin typeface="Aptos"/>
              </a:rPr>
              <a:t>Hassan El Hadi</a:t>
            </a:r>
          </a:p>
          <a:p>
            <a:pPr>
              <a:defRPr sz="1000">
                <a:solidFill>
                  <a:srgbClr val="F5F4F8"/>
                </a:solidFill>
                <a:latin typeface="Aptos"/>
              </a:defRPr>
            </a:pPr>
            <a:r>
              <a:rPr sz="1000">
                <a:latin typeface="Aptos"/>
              </a:rPr>
              <a:t>Voix • oud • loutar • gambri • banjo</a:t>
            </a:r>
          </a:p>
          <a:p>
            <a:pPr>
              <a:defRPr sz="850" i="1">
                <a:solidFill>
                  <a:srgbClr val="F5F4F8"/>
                </a:solidFill>
                <a:latin typeface="Aptos"/>
              </a:defRPr>
            </a:pPr>
            <a:r>
              <a:rPr sz="850" i="1">
                <a:latin typeface="Aptos"/>
              </a:rPr>
              <a:t>Voice • oud • loutar • guembri • banjo</a:t>
            </a:r>
          </a:p>
        </p:txBody>
      </p:sp>
      <p:sp>
        <p:nvSpPr>
          <p:cNvPr id="10" name="Oval 9"/>
          <p:cNvSpPr/>
          <p:nvPr/>
        </p:nvSpPr>
        <p:spPr>
          <a:xfrm>
            <a:off x="777240" y="4846320"/>
            <a:ext cx="502920" cy="502920"/>
          </a:xfrm>
          <a:prstGeom prst="ellipse">
            <a:avLst/>
          </a:prstGeom>
          <a:solidFill>
            <a:srgbClr val="9641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417320" y="4828032"/>
            <a:ext cx="6035040" cy="77724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defRPr sz="1800" b="1">
                <a:solidFill>
                  <a:srgbClr val="F5F4F8"/>
                </a:solidFill>
                <a:latin typeface="Aptos"/>
              </a:defRPr>
            </a:pPr>
            <a:r>
              <a:rPr sz="1800" b="1">
                <a:latin typeface="Aptos"/>
              </a:rPr>
              <a:t>Tamsir Seck</a:t>
            </a:r>
          </a:p>
          <a:p>
            <a:pPr>
              <a:defRPr sz="1000">
                <a:solidFill>
                  <a:srgbClr val="F5F4F8"/>
                </a:solidFill>
                <a:latin typeface="Aptos"/>
              </a:defRPr>
            </a:pPr>
            <a:r>
              <a:rPr sz="1000">
                <a:latin typeface="Aptos"/>
              </a:rPr>
              <a:t>Chant • kora • djembé • danse</a:t>
            </a:r>
          </a:p>
          <a:p>
            <a:pPr>
              <a:defRPr sz="850" i="1">
                <a:solidFill>
                  <a:srgbClr val="F5F4F8"/>
                </a:solidFill>
                <a:latin typeface="Aptos"/>
              </a:defRPr>
            </a:pPr>
            <a:r>
              <a:rPr sz="850" i="1">
                <a:latin typeface="Aptos"/>
              </a:rPr>
              <a:t>Voice • kora • djembe • dance</a:t>
            </a:r>
          </a:p>
        </p:txBody>
      </p:sp>
      <p:pic>
        <p:nvPicPr>
          <p:cNvPr id="12" name="Picture 11" descr="c9b84b0a-87d9-466f-bf0f-bde3a7103fe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0" y="1234440"/>
            <a:ext cx="3611880" cy="489204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5B2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21792" y="6547104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B9B7C2"/>
                </a:solidFill>
                <a:latin typeface="Aptos"/>
              </a:defRPr>
            </a:pPr>
            <a:r>
              <a:t>Afrique Nouvelle Musique • Diversité en scène 2026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7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defRPr sz="2350" b="1">
                <a:solidFill>
                  <a:srgbClr val="EB9D13"/>
                </a:solidFill>
                <a:latin typeface="Aptos Display"/>
              </a:defRPr>
            </a:pPr>
            <a:r>
              <a:rPr sz="2350" b="1">
                <a:latin typeface="Aptos Display"/>
              </a:rPr>
              <a:t>La musique en images</a:t>
            </a:r>
          </a:p>
          <a:p>
            <a:pPr>
              <a:defRPr sz="1350" b="1">
                <a:solidFill>
                  <a:srgbClr val="F5F4F8"/>
                </a:solidFill>
                <a:latin typeface="Aptos"/>
              </a:defRPr>
            </a:pPr>
            <a:r>
              <a:rPr sz="1350" b="1">
                <a:latin typeface="Aptos"/>
              </a:rPr>
              <a:t>Music in pictures</a:t>
            </a:r>
          </a:p>
        </p:txBody>
      </p:sp>
      <p:pic>
        <p:nvPicPr>
          <p:cNvPr id="4" name="Picture 3" descr="_cro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234440"/>
            <a:ext cx="3520440" cy="45262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4360" y="5303520"/>
            <a:ext cx="3520440" cy="457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wrap="square">
            <a:noAutofit/>
          </a:bodyPr>
          <a:lstStyle/>
          <a:p>
            <a:pPr algn="ctr">
              <a:defRPr sz="1000">
                <a:solidFill>
                  <a:srgbClr val="F5F4F8"/>
                </a:solidFill>
                <a:latin typeface="Aptos"/>
              </a:defRPr>
            </a:pPr>
            <a:r>
              <a:rPr sz="1000">
                <a:latin typeface="Aptos"/>
              </a:rPr>
              <a:t>Percussions et rythmes</a:t>
            </a:r>
          </a:p>
          <a:p>
            <a:pPr algn="ctr">
              <a:defRPr sz="850" i="1">
                <a:solidFill>
                  <a:srgbClr val="F5F4F8"/>
                </a:solidFill>
                <a:latin typeface="Aptos"/>
              </a:defRPr>
            </a:pPr>
            <a:r>
              <a:rPr sz="850" i="1">
                <a:latin typeface="Aptos"/>
              </a:rPr>
              <a:t>Percussion and rhythms</a:t>
            </a:r>
          </a:p>
        </p:txBody>
      </p:sp>
      <p:pic>
        <p:nvPicPr>
          <p:cNvPr id="6" name="Picture 5" descr="_cro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256" y="1234440"/>
            <a:ext cx="3520440" cy="45262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34256" y="5303520"/>
            <a:ext cx="3520440" cy="457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wrap="square">
            <a:noAutofit/>
          </a:bodyPr>
          <a:lstStyle/>
          <a:p>
            <a:pPr algn="ctr">
              <a:defRPr sz="1000">
                <a:solidFill>
                  <a:srgbClr val="F5F4F8"/>
                </a:solidFill>
                <a:latin typeface="Aptos"/>
              </a:defRPr>
            </a:pPr>
            <a:r>
              <a:rPr sz="1000">
                <a:latin typeface="Aptos"/>
              </a:rPr>
              <a:t>Dialogue entre instruments</a:t>
            </a:r>
          </a:p>
          <a:p>
            <a:pPr algn="ctr">
              <a:defRPr sz="850" i="1">
                <a:solidFill>
                  <a:srgbClr val="F5F4F8"/>
                </a:solidFill>
                <a:latin typeface="Aptos"/>
              </a:defRPr>
            </a:pPr>
            <a:r>
              <a:rPr sz="850" i="1">
                <a:latin typeface="Aptos"/>
              </a:rPr>
              <a:t>Dialogue between instruments</a:t>
            </a:r>
          </a:p>
        </p:txBody>
      </p:sp>
      <p:pic>
        <p:nvPicPr>
          <p:cNvPr id="8" name="Picture 7" descr="_crop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4152" y="1234440"/>
            <a:ext cx="3520440" cy="45262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074152" y="5303520"/>
            <a:ext cx="3520440" cy="457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wrap="square">
            <a:noAutofit/>
          </a:bodyPr>
          <a:lstStyle/>
          <a:p>
            <a:pPr algn="ctr">
              <a:defRPr sz="1000">
                <a:solidFill>
                  <a:srgbClr val="F5F4F8"/>
                </a:solidFill>
                <a:latin typeface="Aptos"/>
              </a:defRPr>
            </a:pPr>
            <a:r>
              <a:rPr sz="1000">
                <a:latin typeface="Aptos"/>
              </a:rPr>
              <a:t>Voix et présence scénique</a:t>
            </a:r>
          </a:p>
          <a:p>
            <a:pPr algn="ctr">
              <a:defRPr sz="850" i="1">
                <a:solidFill>
                  <a:srgbClr val="F5F4F8"/>
                </a:solidFill>
                <a:latin typeface="Aptos"/>
              </a:defRPr>
            </a:pPr>
            <a:r>
              <a:rPr sz="850" i="1">
                <a:latin typeface="Aptos"/>
              </a:rPr>
              <a:t>Voice and stage presence</a:t>
            </a:r>
          </a:p>
        </p:txBody>
      </p:sp>
      <p:sp>
        <p:nvSpPr>
          <p:cNvPr id="10" name="Rectangle 9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5B2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21792" y="6547104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B9B7C2"/>
                </a:solidFill>
                <a:latin typeface="Aptos"/>
              </a:defRPr>
            </a:pPr>
            <a:r>
              <a:t>Afrique Nouvelle Musique • Diversité en scène 2026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7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_cro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320040"/>
            <a:ext cx="11365992" cy="58978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1520" y="5532120"/>
            <a:ext cx="10698480" cy="50292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wrap="square">
            <a:noAutofit/>
          </a:bodyPr>
          <a:lstStyle/>
          <a:p>
            <a:pPr algn="ctr">
              <a:defRPr sz="1850" b="1">
                <a:solidFill>
                  <a:srgbClr val="F5F4F8"/>
                </a:solidFill>
                <a:latin typeface="Aptos Display"/>
              </a:defRPr>
            </a:pPr>
            <a:r>
              <a:rPr sz="1850" b="1">
                <a:latin typeface="Aptos Display"/>
              </a:rPr>
              <a:t>Une soirée de partage, de musique et de rencontres</a:t>
            </a:r>
          </a:p>
          <a:p>
            <a:pPr algn="ctr">
              <a:defRPr sz="1150" i="1">
                <a:solidFill>
                  <a:srgbClr val="F5F4F8"/>
                </a:solidFill>
                <a:latin typeface="Aptos"/>
              </a:defRPr>
            </a:pPr>
            <a:r>
              <a:rPr sz="1150" i="1">
                <a:latin typeface="Aptos"/>
              </a:rPr>
              <a:t>An evening of music, sharing and connection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5B2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21792" y="6547104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B9B7C2"/>
                </a:solidFill>
                <a:latin typeface="Aptos"/>
              </a:defRPr>
            </a:pPr>
            <a:r>
              <a:t>Afrique Nouvelle Musique • Diversité en scène 2026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7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defRPr sz="2350" b="1">
                <a:solidFill>
                  <a:srgbClr val="EB9D13"/>
                </a:solidFill>
                <a:latin typeface="Aptos Display"/>
              </a:defRPr>
            </a:pPr>
            <a:r>
              <a:rPr sz="2350" b="1">
                <a:latin typeface="Aptos Display"/>
              </a:rPr>
              <a:t>Le public au cœur de la soirée</a:t>
            </a:r>
          </a:p>
          <a:p>
            <a:pPr>
              <a:defRPr sz="1350" b="1">
                <a:solidFill>
                  <a:srgbClr val="F5F4F8"/>
                </a:solidFill>
                <a:latin typeface="Aptos"/>
              </a:defRPr>
            </a:pPr>
            <a:r>
              <a:rPr sz="1350" b="1">
                <a:latin typeface="Aptos"/>
              </a:rPr>
              <a:t>The audience at the heart of the evening</a:t>
            </a:r>
          </a:p>
        </p:txBody>
      </p:sp>
      <p:pic>
        <p:nvPicPr>
          <p:cNvPr id="4" name="Picture 3" descr="_cro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234440"/>
            <a:ext cx="5440680" cy="45262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4360" y="5303520"/>
            <a:ext cx="5440680" cy="457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wrap="square">
            <a:noAutofit/>
          </a:bodyPr>
          <a:lstStyle/>
          <a:p>
            <a:pPr algn="ctr">
              <a:defRPr sz="1000">
                <a:solidFill>
                  <a:srgbClr val="F5F4F8"/>
                </a:solidFill>
                <a:latin typeface="Aptos"/>
              </a:defRPr>
            </a:pPr>
            <a:r>
              <a:rPr sz="1000">
                <a:latin typeface="Aptos"/>
              </a:rPr>
              <a:t>Une salle réunie autour de la musique</a:t>
            </a:r>
          </a:p>
          <a:p>
            <a:pPr algn="ctr">
              <a:defRPr sz="850" i="1">
                <a:solidFill>
                  <a:srgbClr val="F5F4F8"/>
                </a:solidFill>
                <a:latin typeface="Aptos"/>
              </a:defRPr>
            </a:pPr>
            <a:r>
              <a:rPr sz="850" i="1">
                <a:latin typeface="Aptos"/>
              </a:rPr>
              <a:t>An audience united by music</a:t>
            </a:r>
          </a:p>
        </p:txBody>
      </p:sp>
      <p:pic>
        <p:nvPicPr>
          <p:cNvPr id="6" name="Picture 5" descr="_cro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3640" y="1234440"/>
            <a:ext cx="5349240" cy="45262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63640" y="5303520"/>
            <a:ext cx="5349240" cy="457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wrap="square">
            <a:noAutofit/>
          </a:bodyPr>
          <a:lstStyle/>
          <a:p>
            <a:pPr algn="ctr">
              <a:defRPr sz="1000">
                <a:solidFill>
                  <a:srgbClr val="F5F4F8"/>
                </a:solidFill>
                <a:latin typeface="Aptos"/>
              </a:defRPr>
            </a:pPr>
            <a:r>
              <a:rPr sz="1000">
                <a:latin typeface="Aptos"/>
              </a:rPr>
              <a:t>Des moments de proximité entre artistes et public</a:t>
            </a:r>
          </a:p>
          <a:p>
            <a:pPr algn="ctr">
              <a:defRPr sz="850" i="1">
                <a:solidFill>
                  <a:srgbClr val="F5F4F8"/>
                </a:solidFill>
                <a:latin typeface="Aptos"/>
              </a:defRPr>
            </a:pPr>
            <a:r>
              <a:rPr sz="850" i="1">
                <a:latin typeface="Aptos"/>
              </a:rPr>
              <a:t>Moments of connection between artists and audience</a:t>
            </a:r>
          </a:p>
        </p:txBody>
      </p:sp>
      <p:sp>
        <p:nvSpPr>
          <p:cNvPr id="8" name="Rectangle 7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5B2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21792" y="6547104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B9B7C2"/>
                </a:solidFill>
                <a:latin typeface="Aptos"/>
              </a:defRPr>
            </a:pPr>
            <a:r>
              <a:t>Afrique Nouvelle Musique • Diversité en scène 2026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7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defRPr sz="2350" b="1">
                <a:solidFill>
                  <a:srgbClr val="EB9D13"/>
                </a:solidFill>
                <a:latin typeface="Aptos Display"/>
              </a:defRPr>
            </a:pPr>
            <a:r>
              <a:rPr sz="2350" b="1">
                <a:latin typeface="Aptos Display"/>
              </a:rPr>
              <a:t>Une célébration qui dépasse la scène</a:t>
            </a:r>
          </a:p>
          <a:p>
            <a:pPr>
              <a:defRPr sz="1350" b="1">
                <a:solidFill>
                  <a:srgbClr val="F5F4F8"/>
                </a:solidFill>
                <a:latin typeface="Aptos"/>
              </a:defRPr>
            </a:pPr>
            <a:r>
              <a:rPr sz="1350" b="1">
                <a:latin typeface="Aptos"/>
              </a:rPr>
              <a:t>A celebration beyond the stage</a:t>
            </a:r>
          </a:p>
        </p:txBody>
      </p:sp>
      <p:pic>
        <p:nvPicPr>
          <p:cNvPr id="4" name="Picture 3" descr="_cro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234440"/>
            <a:ext cx="6583680" cy="45262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4360" y="5303520"/>
            <a:ext cx="6583680" cy="457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wrap="square">
            <a:noAutofit/>
          </a:bodyPr>
          <a:lstStyle/>
          <a:p>
            <a:pPr algn="ctr">
              <a:defRPr sz="950">
                <a:solidFill>
                  <a:srgbClr val="F5F4F8"/>
                </a:solidFill>
                <a:latin typeface="Aptos"/>
              </a:defRPr>
            </a:pPr>
            <a:r>
              <a:rPr sz="950">
                <a:latin typeface="Aptos"/>
              </a:rPr>
              <a:t>La scène devient un espace de rencontre</a:t>
            </a:r>
          </a:p>
          <a:p>
            <a:pPr algn="ctr">
              <a:defRPr sz="800" i="1">
                <a:solidFill>
                  <a:srgbClr val="F5F4F8"/>
                </a:solidFill>
                <a:latin typeface="Aptos"/>
              </a:defRPr>
            </a:pPr>
            <a:r>
              <a:rPr sz="800" i="1">
                <a:latin typeface="Aptos"/>
              </a:rPr>
              <a:t>The stage becomes a space for connection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43800" y="1508760"/>
            <a:ext cx="3840480" cy="347472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defRPr sz="2100" b="1">
                <a:solidFill>
                  <a:srgbClr val="EB9D13"/>
                </a:solidFill>
                <a:latin typeface="Aptos Display"/>
              </a:defRPr>
            </a:pPr>
            <a:r>
              <a:rPr sz="2100" b="1">
                <a:latin typeface="Aptos Display"/>
              </a:rPr>
              <a:t>Une expérience partagée</a:t>
            </a:r>
          </a:p>
          <a:p>
            <a:pPr>
              <a:defRPr sz="1200" b="1">
                <a:solidFill>
                  <a:srgbClr val="F5F4F8"/>
                </a:solidFill>
                <a:latin typeface="Aptos"/>
              </a:defRPr>
            </a:pPr>
            <a:r>
              <a:rPr sz="1200" b="1">
                <a:latin typeface="Aptos"/>
              </a:rPr>
              <a:t>A shared experience</a:t>
            </a:r>
          </a:p>
          <a:p>
            <a:pPr>
              <a:spcBef>
                <a:spcPts val="1000"/>
              </a:spcBef>
              <a:defRPr sz="950">
                <a:solidFill>
                  <a:srgbClr val="F5F4F8"/>
                </a:solidFill>
                <a:latin typeface="Aptos"/>
              </a:defRPr>
            </a:pPr>
            <a:r>
              <a:rPr sz="950">
                <a:latin typeface="Aptos"/>
              </a:rPr>
              <a:t>Les artistes, les invités et les spectateurs ont partagé des moments collectifs.</a:t>
            </a:r>
          </a:p>
          <a:p>
            <a:pPr>
              <a:spcBef>
                <a:spcPts val="1000"/>
              </a:spcBef>
              <a:defRPr sz="760" i="1">
                <a:solidFill>
                  <a:srgbClr val="F5F4F8"/>
                </a:solidFill>
                <a:latin typeface="Aptos"/>
              </a:defRPr>
            </a:pPr>
            <a:r>
              <a:rPr sz="760" i="1">
                <a:latin typeface="Aptos"/>
              </a:rPr>
              <a:t>Artists, guests and audience shared moments together.</a:t>
            </a:r>
          </a:p>
          <a:p>
            <a:pPr>
              <a:spcBef>
                <a:spcPts val="1000"/>
              </a:spcBef>
              <a:defRPr sz="950">
                <a:solidFill>
                  <a:srgbClr val="F5F4F8"/>
                </a:solidFill>
                <a:latin typeface="Aptos"/>
              </a:defRPr>
            </a:pPr>
            <a:r>
              <a:rPr sz="950">
                <a:latin typeface="Aptos"/>
              </a:rPr>
              <a:t>La diversité culturelle s’est exprimée par la musique, les instruments, les langues et les rencontres.</a:t>
            </a:r>
          </a:p>
          <a:p>
            <a:pPr>
              <a:spcBef>
                <a:spcPts val="1000"/>
              </a:spcBef>
              <a:defRPr sz="760" i="1">
                <a:solidFill>
                  <a:srgbClr val="F5F4F8"/>
                </a:solidFill>
                <a:latin typeface="Aptos"/>
              </a:defRPr>
            </a:pPr>
            <a:r>
              <a:rPr sz="760" i="1">
                <a:latin typeface="Aptos"/>
              </a:rPr>
              <a:t>Cultural diversity was expressed through music, instruments, languages and encounters.</a:t>
            </a:r>
          </a:p>
          <a:p>
            <a:pPr>
              <a:spcBef>
                <a:spcPts val="1000"/>
              </a:spcBef>
              <a:defRPr sz="950">
                <a:solidFill>
                  <a:srgbClr val="F5F4F8"/>
                </a:solidFill>
                <a:latin typeface="Aptos"/>
              </a:defRPr>
            </a:pPr>
            <a:r>
              <a:rPr sz="950">
                <a:latin typeface="Aptos"/>
              </a:rPr>
              <a:t>La soirée a créé un espace convivial favorisant les échanges entre communautés.</a:t>
            </a:r>
          </a:p>
          <a:p>
            <a:pPr>
              <a:spcBef>
                <a:spcPts val="1000"/>
              </a:spcBef>
              <a:defRPr sz="760" i="1">
                <a:solidFill>
                  <a:srgbClr val="F5F4F8"/>
                </a:solidFill>
                <a:latin typeface="Aptos"/>
              </a:defRPr>
            </a:pPr>
            <a:r>
              <a:rPr sz="760" i="1">
                <a:latin typeface="Aptos"/>
              </a:rPr>
              <a:t>The evening created a welcoming space for exchange among communities.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5B2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21792" y="6547104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B9B7C2"/>
                </a:solidFill>
                <a:latin typeface="Aptos"/>
              </a:defRPr>
            </a:pPr>
            <a:r>
              <a:t>Afrique Nouvelle Musique • Diversité en scène 2026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7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defRPr sz="2350" b="1">
                <a:solidFill>
                  <a:srgbClr val="EB9D13"/>
                </a:solidFill>
                <a:latin typeface="Aptos Display"/>
              </a:defRPr>
            </a:pPr>
            <a:r>
              <a:rPr sz="2350" b="1">
                <a:latin typeface="Aptos Display"/>
              </a:rPr>
              <a:t>Quelques moments de la soirée</a:t>
            </a:r>
          </a:p>
          <a:p>
            <a:pPr>
              <a:defRPr sz="1350" b="1">
                <a:solidFill>
                  <a:srgbClr val="F5F4F8"/>
                </a:solidFill>
                <a:latin typeface="Aptos"/>
              </a:defRPr>
            </a:pPr>
            <a:r>
              <a:rPr sz="1350" b="1">
                <a:latin typeface="Aptos"/>
              </a:rPr>
              <a:t>A few moments from the evening</a:t>
            </a:r>
          </a:p>
        </p:txBody>
      </p:sp>
      <p:pic>
        <p:nvPicPr>
          <p:cNvPr id="4" name="Picture 3" descr="_cro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234440"/>
            <a:ext cx="3246120" cy="2148840"/>
          </a:xfrm>
          <a:prstGeom prst="rect">
            <a:avLst/>
          </a:prstGeom>
        </p:spPr>
      </p:pic>
      <p:pic>
        <p:nvPicPr>
          <p:cNvPr id="5" name="Picture 4" descr="_cro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0520" y="1234440"/>
            <a:ext cx="3246120" cy="2148840"/>
          </a:xfrm>
          <a:prstGeom prst="rect">
            <a:avLst/>
          </a:prstGeom>
        </p:spPr>
      </p:pic>
      <p:pic>
        <p:nvPicPr>
          <p:cNvPr id="6" name="Picture 5" descr="_crop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6679" y="1234440"/>
            <a:ext cx="3246120" cy="2148840"/>
          </a:xfrm>
          <a:prstGeom prst="rect">
            <a:avLst/>
          </a:prstGeom>
        </p:spPr>
      </p:pic>
      <p:pic>
        <p:nvPicPr>
          <p:cNvPr id="7" name="Picture 6" descr="_crop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360" y="3657600"/>
            <a:ext cx="3246120" cy="2148840"/>
          </a:xfrm>
          <a:prstGeom prst="rect">
            <a:avLst/>
          </a:prstGeom>
        </p:spPr>
      </p:pic>
      <p:pic>
        <p:nvPicPr>
          <p:cNvPr id="8" name="Picture 7" descr="_crop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0520" y="3657600"/>
            <a:ext cx="3246120" cy="2148840"/>
          </a:xfrm>
          <a:prstGeom prst="rect">
            <a:avLst/>
          </a:prstGeom>
        </p:spPr>
      </p:pic>
      <p:pic>
        <p:nvPicPr>
          <p:cNvPr id="9" name="Picture 8" descr="_crop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26679" y="3657600"/>
            <a:ext cx="3246120" cy="214884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5B2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21792" y="6547104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B9B7C2"/>
                </a:solidFill>
                <a:latin typeface="Aptos"/>
              </a:defRPr>
            </a:pPr>
            <a:r>
              <a:t>Afrique Nouvelle Musique • Diversité en scène 2026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7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defRPr sz="2350" b="1">
                <a:solidFill>
                  <a:srgbClr val="EB9D13"/>
                </a:solidFill>
                <a:latin typeface="Aptos Display"/>
              </a:defRPr>
            </a:pPr>
            <a:r>
              <a:rPr sz="2350" b="1">
                <a:latin typeface="Aptos Display"/>
              </a:rPr>
              <a:t>La vidéo</a:t>
            </a:r>
          </a:p>
          <a:p>
            <a:pPr>
              <a:defRPr sz="1350" b="1">
                <a:solidFill>
                  <a:srgbClr val="F5F4F8"/>
                </a:solidFill>
                <a:latin typeface="Aptos"/>
              </a:defRPr>
            </a:pPr>
            <a:r>
              <a:rPr sz="1350" b="1">
                <a:latin typeface="Aptos"/>
              </a:rPr>
              <a:t>The video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5486400" cy="420624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defRPr sz="2000" b="1">
                <a:solidFill>
                  <a:srgbClr val="EB9D13"/>
                </a:solidFill>
                <a:latin typeface="Aptos Display"/>
              </a:defRPr>
            </a:pPr>
            <a:r>
              <a:rPr sz="2000" b="1">
                <a:latin typeface="Aptos Display"/>
              </a:rPr>
              <a:t>La soirée en images</a:t>
            </a:r>
          </a:p>
          <a:p>
            <a:pPr>
              <a:defRPr sz="1150" b="1">
                <a:solidFill>
                  <a:srgbClr val="F5F4F8"/>
                </a:solidFill>
                <a:latin typeface="Aptos"/>
              </a:defRPr>
            </a:pPr>
            <a:r>
              <a:rPr sz="1150" b="1">
                <a:latin typeface="Aptos"/>
              </a:rPr>
              <a:t>The evening in pictures</a:t>
            </a:r>
          </a:p>
          <a:p>
            <a:pPr>
              <a:defRPr sz="1000">
                <a:solidFill>
                  <a:srgbClr val="F5F4F8"/>
                </a:solidFill>
                <a:latin typeface="Aptos"/>
              </a:defRPr>
            </a:pPr>
            <a:r>
              <a:rPr sz="1000">
                <a:latin typeface="Aptos"/>
              </a:rPr>
              <a:t>• Extraits de prestations musicales</a:t>
            </a:r>
          </a:p>
          <a:p>
            <a:pPr>
              <a:defRPr sz="800" i="1">
                <a:solidFill>
                  <a:srgbClr val="F5F4F8"/>
                </a:solidFill>
                <a:latin typeface="Aptos"/>
              </a:defRPr>
            </a:pPr>
            <a:r>
              <a:rPr sz="800" i="1">
                <a:latin typeface="Aptos"/>
              </a:rPr>
              <a:t>• Excerpts from musical performances</a:t>
            </a:r>
          </a:p>
          <a:p>
            <a:pPr>
              <a:defRPr sz="1000">
                <a:solidFill>
                  <a:srgbClr val="F5F4F8"/>
                </a:solidFill>
                <a:latin typeface="Aptos"/>
              </a:defRPr>
            </a:pPr>
            <a:r>
              <a:rPr sz="1000">
                <a:latin typeface="Aptos"/>
              </a:rPr>
              <a:t>• Moments d’interaction avec le public</a:t>
            </a:r>
          </a:p>
          <a:p>
            <a:pPr>
              <a:defRPr sz="800" i="1">
                <a:solidFill>
                  <a:srgbClr val="F5F4F8"/>
                </a:solidFill>
                <a:latin typeface="Aptos"/>
              </a:defRPr>
            </a:pPr>
            <a:r>
              <a:rPr sz="800" i="1">
                <a:latin typeface="Aptos"/>
              </a:rPr>
              <a:t>• Moments of interaction with the audience</a:t>
            </a:r>
          </a:p>
          <a:p>
            <a:pPr>
              <a:defRPr sz="1000">
                <a:solidFill>
                  <a:srgbClr val="F5F4F8"/>
                </a:solidFill>
                <a:latin typeface="Aptos"/>
              </a:defRPr>
            </a:pPr>
            <a:r>
              <a:rPr sz="1000">
                <a:latin typeface="Aptos"/>
              </a:rPr>
              <a:t>• Une sélection vidéo de la soirée</a:t>
            </a:r>
          </a:p>
          <a:p>
            <a:pPr>
              <a:defRPr sz="800" i="1">
                <a:solidFill>
                  <a:srgbClr val="F5F4F8"/>
                </a:solidFill>
                <a:latin typeface="Aptos"/>
              </a:defRPr>
            </a:pPr>
            <a:r>
              <a:rPr sz="800" i="1">
                <a:latin typeface="Aptos"/>
              </a:rPr>
              <a:t>• A video selection from the evening</a:t>
            </a:r>
          </a:p>
          <a:p>
            <a:pPr>
              <a:defRPr sz="1000" b="1">
                <a:solidFill>
                  <a:srgbClr val="EB9D13"/>
                </a:solidFill>
                <a:latin typeface="Aptos"/>
              </a:defRPr>
            </a:pPr>
            <a:r>
              <a:rPr sz="1000" b="1">
                <a:latin typeface="Aptos"/>
              </a:rPr>
              <a:t>▶ Cliquez sur la vidéo pour la regarder.</a:t>
            </a:r>
          </a:p>
          <a:p>
            <a:pPr>
              <a:defRPr sz="800" b="1" i="1">
                <a:solidFill>
                  <a:srgbClr val="EB9D13"/>
                </a:solidFill>
                <a:latin typeface="Aptos"/>
              </a:defRPr>
            </a:pPr>
            <a:r>
              <a:rPr sz="800" b="1" i="1">
                <a:latin typeface="Aptos"/>
              </a:rPr>
              <a:t>▶ Click the video to watch.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5B2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21792" y="6547104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B9B7C2"/>
                </a:solidFill>
                <a:latin typeface="Aptos"/>
              </a:defRPr>
            </a:pPr>
            <a:r>
              <a:t>Afrique Nouvelle Musique • Diversité en scène 2026</a:t>
            </a:r>
          </a:p>
        </p:txBody>
      </p:sp>
      <p:pic>
        <p:nvPicPr>
          <p:cNvPr id="9" name="Diversite_en_scene_2026_CAO_exemple_3min_compatible(1)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720840" y="1325880"/>
            <a:ext cx="4709160" cy="44348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720840" y="5303520"/>
            <a:ext cx="4709160" cy="4572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>
              <a:defRPr sz="1200" b="1">
                <a:solidFill>
                  <a:srgbClr val="F5F4F8"/>
                </a:solidFill>
                <a:latin typeface="Aptos"/>
              </a:defRPr>
            </a:pPr>
            <a:r>
              <a:rPr sz="1200" b="1" dirty="0">
                <a:latin typeface="Aptos"/>
              </a:rPr>
              <a:t>▶ </a:t>
            </a:r>
            <a:r>
              <a:rPr sz="1200" b="1" dirty="0" err="1">
                <a:latin typeface="Aptos"/>
              </a:rPr>
              <a:t>Vidéo</a:t>
            </a:r>
            <a:r>
              <a:rPr sz="1200" b="1" dirty="0">
                <a:latin typeface="Aptos"/>
              </a:rPr>
              <a:t> </a:t>
            </a:r>
            <a:r>
              <a:rPr sz="1200" b="1" dirty="0" err="1">
                <a:latin typeface="Aptos"/>
              </a:rPr>
              <a:t>intégrée</a:t>
            </a:r>
            <a:r>
              <a:rPr sz="1200" b="1" dirty="0">
                <a:latin typeface="Aptos"/>
              </a:rPr>
              <a:t> • 2 min 30 s</a:t>
            </a:r>
          </a:p>
          <a:p>
            <a:pPr algn="ctr">
              <a:defRPr sz="900" i="1">
                <a:solidFill>
                  <a:srgbClr val="F5F4F8"/>
                </a:solidFill>
                <a:latin typeface="Aptos"/>
              </a:defRPr>
            </a:pPr>
            <a:r>
              <a:rPr sz="900" i="1" dirty="0">
                <a:latin typeface="Aptos"/>
              </a:rPr>
              <a:t>▶ Embedded video • 2 min 30 sec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7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_cro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7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1051560"/>
            <a:ext cx="10332720" cy="438912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>
              <a:defRPr sz="4300" b="1">
                <a:solidFill>
                  <a:srgbClr val="EB9D13"/>
                </a:solidFill>
                <a:latin typeface="Aptos Display"/>
              </a:defRPr>
            </a:pPr>
            <a:r>
              <a:rPr sz="4300" b="1">
                <a:latin typeface="Aptos Display"/>
              </a:rPr>
              <a:t>MERCI • THANK YOU</a:t>
            </a:r>
          </a:p>
          <a:p>
            <a:pPr algn="ctr">
              <a:spcBef>
                <a:spcPts val="800"/>
              </a:spcBef>
              <a:defRPr sz="1350">
                <a:solidFill>
                  <a:srgbClr val="F5F4F8"/>
                </a:solidFill>
                <a:latin typeface="Aptos"/>
              </a:defRPr>
            </a:pPr>
            <a:r>
              <a:rPr sz="1350">
                <a:latin typeface="Aptos"/>
              </a:rPr>
              <a:t>aux artistes et aux musiciens</a:t>
            </a:r>
          </a:p>
          <a:p>
            <a:pPr algn="ctr">
              <a:spcBef>
                <a:spcPts val="800"/>
              </a:spcBef>
              <a:defRPr sz="1000" i="1">
                <a:solidFill>
                  <a:srgbClr val="F5F4F8"/>
                </a:solidFill>
                <a:latin typeface="Aptos"/>
              </a:defRPr>
            </a:pPr>
            <a:r>
              <a:rPr sz="1000" i="1">
                <a:latin typeface="Aptos"/>
              </a:rPr>
              <a:t>to the artists and musicians</a:t>
            </a:r>
          </a:p>
          <a:p>
            <a:pPr algn="ctr">
              <a:spcBef>
                <a:spcPts val="800"/>
              </a:spcBef>
              <a:defRPr sz="1350">
                <a:solidFill>
                  <a:srgbClr val="F5F4F8"/>
                </a:solidFill>
                <a:latin typeface="Aptos"/>
              </a:defRPr>
            </a:pPr>
            <a:r>
              <a:rPr sz="1350">
                <a:latin typeface="Aptos"/>
              </a:rPr>
              <a:t>au public et aux communautés participantes</a:t>
            </a:r>
          </a:p>
          <a:p>
            <a:pPr algn="ctr">
              <a:spcBef>
                <a:spcPts val="800"/>
              </a:spcBef>
              <a:defRPr sz="1000" i="1">
                <a:solidFill>
                  <a:srgbClr val="F5F4F8"/>
                </a:solidFill>
                <a:latin typeface="Aptos"/>
              </a:defRPr>
            </a:pPr>
            <a:r>
              <a:rPr sz="1000" i="1">
                <a:latin typeface="Aptos"/>
              </a:rPr>
              <a:t>to the audience and participating communities</a:t>
            </a:r>
          </a:p>
          <a:p>
            <a:pPr algn="ctr">
              <a:spcBef>
                <a:spcPts val="800"/>
              </a:spcBef>
              <a:defRPr sz="1350">
                <a:solidFill>
                  <a:srgbClr val="F5F4F8"/>
                </a:solidFill>
                <a:latin typeface="Aptos"/>
              </a:defRPr>
            </a:pPr>
            <a:r>
              <a:rPr sz="1350">
                <a:latin typeface="Aptos"/>
              </a:rPr>
              <a:t>aux bénévoles, partenaires et collaborateurs</a:t>
            </a:r>
          </a:p>
          <a:p>
            <a:pPr algn="ctr">
              <a:spcBef>
                <a:spcPts val="800"/>
              </a:spcBef>
              <a:defRPr sz="1000" i="1">
                <a:solidFill>
                  <a:srgbClr val="F5F4F8"/>
                </a:solidFill>
                <a:latin typeface="Aptos"/>
              </a:defRPr>
            </a:pPr>
            <a:r>
              <a:rPr sz="1000" i="1">
                <a:latin typeface="Aptos"/>
              </a:rPr>
              <a:t>to volunteers, partners and collaborators</a:t>
            </a:r>
          </a:p>
          <a:p>
            <a:pPr algn="ctr">
              <a:spcBef>
                <a:spcPts val="800"/>
              </a:spcBef>
              <a:defRPr sz="1350">
                <a:solidFill>
                  <a:srgbClr val="F5F4F8"/>
                </a:solidFill>
                <a:latin typeface="Aptos"/>
              </a:defRPr>
            </a:pPr>
            <a:r>
              <a:rPr sz="1350">
                <a:latin typeface="Aptos"/>
              </a:rPr>
              <a:t>à Patrimoine canadien</a:t>
            </a:r>
          </a:p>
          <a:p>
            <a:pPr algn="ctr">
              <a:spcBef>
                <a:spcPts val="800"/>
              </a:spcBef>
              <a:defRPr sz="1000" i="1">
                <a:solidFill>
                  <a:srgbClr val="F5F4F8"/>
                </a:solidFill>
                <a:latin typeface="Aptos"/>
              </a:defRPr>
            </a:pPr>
            <a:r>
              <a:rPr sz="1000" i="1">
                <a:latin typeface="Aptos"/>
              </a:rPr>
              <a:t>to Canadian Heritage</a:t>
            </a:r>
          </a:p>
          <a:p>
            <a:pPr algn="ctr">
              <a:spcBef>
                <a:spcPts val="800"/>
              </a:spcBef>
              <a:defRPr sz="1350" b="1">
                <a:solidFill>
                  <a:srgbClr val="F5F4F8"/>
                </a:solidFill>
                <a:latin typeface="Aptos"/>
              </a:defRPr>
            </a:pPr>
            <a:r>
              <a:rPr sz="1350" b="1">
                <a:latin typeface="Aptos"/>
              </a:rPr>
              <a:t>Afrique Nouvelle Musique</a:t>
            </a:r>
          </a:p>
          <a:p>
            <a:pPr algn="ctr">
              <a:spcBef>
                <a:spcPts val="800"/>
              </a:spcBef>
              <a:defRPr sz="1350">
                <a:solidFill>
                  <a:srgbClr val="EB9D13"/>
                </a:solidFill>
                <a:latin typeface="Aptos"/>
              </a:defRPr>
            </a:pPr>
            <a:r>
              <a:rPr sz="1350">
                <a:latin typeface="Aptos"/>
              </a:rPr>
              <a:t>Une scène. Plusieurs cultures. Un seul public.</a:t>
            </a:r>
          </a:p>
          <a:p>
            <a:pPr algn="ctr">
              <a:spcBef>
                <a:spcPts val="800"/>
              </a:spcBef>
              <a:defRPr sz="1000" i="1">
                <a:solidFill>
                  <a:srgbClr val="F5F4F8"/>
                </a:solidFill>
                <a:latin typeface="Aptos"/>
              </a:defRPr>
            </a:pPr>
            <a:r>
              <a:rPr sz="1000" i="1">
                <a:latin typeface="Aptos"/>
              </a:rPr>
              <a:t>One stage. Many cultures. One audience.</a:t>
            </a:r>
          </a:p>
        </p:txBody>
      </p:sp>
      <p:pic>
        <p:nvPicPr>
          <p:cNvPr id="6" name="Picture 5" descr="1cf853e9-57cc-43bf-a6ad-5c86129fc11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9240" y="5623560"/>
            <a:ext cx="1508760" cy="158123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688</Words>
  <Application>Microsoft Office PowerPoint</Application>
  <PresentationFormat>Grand écran</PresentationFormat>
  <Paragraphs>95</Paragraphs>
  <Slides>10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Daddy Thomas</dc:creator>
  <cp:keywords/>
  <dc:description>generated using python-pptx</dc:description>
  <cp:lastModifiedBy>Thomas Tumbu</cp:lastModifiedBy>
  <cp:revision>1</cp:revision>
  <dcterms:created xsi:type="dcterms:W3CDTF">2013-01-27T09:14:16Z</dcterms:created>
  <dcterms:modified xsi:type="dcterms:W3CDTF">2026-09-21T17:30:57Z</dcterms:modified>
  <cp:category/>
</cp:coreProperties>
</file>